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5" r:id="rId16"/>
    <p:sldId id="332" r:id="rId17"/>
    <p:sldId id="333" r:id="rId18"/>
    <p:sldId id="334" r:id="rId19"/>
    <p:sldId id="335" r:id="rId20"/>
    <p:sldId id="330" r:id="rId21"/>
  </p:sldIdLst>
  <p:sldSz cx="9144000" cy="6858000" type="screen4x3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7F7F7F"/>
    <a:srgbClr val="CC6600"/>
    <a:srgbClr val="0B1143"/>
    <a:srgbClr val="E2E2E2"/>
    <a:srgbClr val="F2F2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56" autoAdjust="0"/>
    <p:restoredTop sz="94660"/>
  </p:normalViewPr>
  <p:slideViewPr>
    <p:cSldViewPr>
      <p:cViewPr varScale="1">
        <p:scale>
          <a:sx n="62" d="100"/>
          <a:sy n="62" d="100"/>
        </p:scale>
        <p:origin x="-6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6CA00-ACCD-4CDF-B5B5-3D1B141E8942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C3341-5772-46D9-B292-2883C0728A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3616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13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14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15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16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B1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10" name="Rectangle 9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3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976145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>
            <a:lvl1pPr>
              <a:defRPr>
                <a:solidFill>
                  <a:srgbClr val="0B1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21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8" name="Rectangle 7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1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11234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8" name="Rectangle 7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1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560666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4860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55638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399"/>
            <a:ext cx="4040188" cy="498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6401"/>
            <a:ext cx="4041775" cy="49847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11" name="Rectangle 10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4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854249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7" name="Rectangle 6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0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609998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6" name="Rectangle 5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9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928449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53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914400"/>
            <a:ext cx="4876800" cy="52435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57400"/>
            <a:ext cx="3008313" cy="4068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727198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990600"/>
            <a:ext cx="5410200" cy="3733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45985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7848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133600"/>
            <a:ext cx="7848600" cy="3992563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9" name="Picture 18" descr="IDUniversity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5469185" y="3106985"/>
            <a:ext cx="6858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274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 descr="IDUniversity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5469185" y="3106985"/>
            <a:ext cx="6858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707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IDUniversityLogo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113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rgbClr val="CC66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rgbClr val="7F7F7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.wav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.wav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4.wav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5.wav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6.wav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7.wav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8.wav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0.wav"/><Relationship Id="rId1" Type="http://schemas.openxmlformats.org/officeDocument/2006/relationships/tags" Target="../tags/tag9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1.wav"/><Relationship Id="rId1" Type="http://schemas.openxmlformats.org/officeDocument/2006/relationships/tags" Target="../tags/tag10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2.wav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audio17.wav"/><Relationship Id="rId1" Type="http://schemas.openxmlformats.org/officeDocument/2006/relationships/tags" Target="../tags/tag12.xml"/><Relationship Id="rId6" Type="http://schemas.openxmlformats.org/officeDocument/2006/relationships/image" Target="../media/image2.png"/><Relationship Id="rId5" Type="http://schemas.openxmlformats.org/officeDocument/2006/relationships/hyperlink" Target="mailto:ficticousinstructor@YSMU.edu" TargetMode="External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Medical Terminology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00"/>
                </a:solidFill>
              </a:rPr>
              <a:t>Basics</a:t>
            </a:r>
          </a:p>
          <a:p>
            <a:r>
              <a:rPr lang="en-US" sz="2400" dirty="0" smtClean="0">
                <a:solidFill>
                  <a:srgbClr val="7F7F7F"/>
                </a:solidFill>
              </a:rPr>
              <a:t>Part 1</a:t>
            </a:r>
            <a:endParaRPr lang="en-US" sz="2400" dirty="0">
              <a:solidFill>
                <a:srgbClr val="7F7F7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9" name="~PP3296.WAV">
            <a:hlinkClick r:id="" action="ppaction://media"/>
          </p:cNvPr>
          <p:cNvPicPr>
            <a:picLocks noRot="1" noChangeAspect="1"/>
          </p:cNvPicPr>
          <p:nvPr>
            <a:wavAudioFile r:embed="rId1" name="~PP3296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6303510"/>
      </p:ext>
    </p:extLst>
  </p:cSld>
  <p:clrMapOvr>
    <a:masterClrMapping/>
  </p:clrMapOvr>
  <p:transition advTm="73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Basic Elements of a Medical Word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Wingdings" pitchFamily="2" charset="2"/>
              <a:buAutoNum type="arabicPeriod"/>
            </a:pPr>
            <a:r>
              <a:rPr lang="en-US" dirty="0"/>
              <a:t>Word Root</a:t>
            </a:r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dirty="0"/>
              <a:t>Combining Form</a:t>
            </a:r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dirty="0"/>
              <a:t>Suffix</a:t>
            </a:r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dirty="0"/>
              <a:t>Prefix</a:t>
            </a:r>
          </a:p>
          <a:p>
            <a:pPr marL="533400" indent="-533400">
              <a:buFont typeface="Wingdings" pitchFamily="2" charset="2"/>
              <a:buAutoNum type="arabicPeriod"/>
            </a:pPr>
            <a:endParaRPr lang="en-US" dirty="0"/>
          </a:p>
          <a:p>
            <a:pPr marL="533400" indent="-533400">
              <a:buFont typeface="Wingdings" pitchFamily="2" charset="2"/>
              <a:buNone/>
            </a:pPr>
            <a:r>
              <a:rPr lang="en-US" dirty="0"/>
              <a:t>These four parts of a word are known as ELEMENTS.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8" name="~PP449.WAV">
            <a:hlinkClick r:id="" action="ppaction://media"/>
          </p:cNvPr>
          <p:cNvPicPr>
            <a:picLocks noRot="1" noChangeAspect="1"/>
          </p:cNvPicPr>
          <p:nvPr>
            <a:wavAudioFile r:embed="rId2" name="~PP449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501307373"/>
      </p:ext>
    </p:extLst>
  </p:cSld>
  <p:clrMapOvr>
    <a:masterClrMapping/>
  </p:clrMapOvr>
  <p:transition advTm="2981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68" decel="100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768" decel="100000"/>
                                        <p:tgtEl>
                                          <p:spTgt spid="71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" dur="768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5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170" grpId="0"/>
      <p:bldP spid="717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Root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 part or foundation of a word.</a:t>
            </a:r>
          </a:p>
          <a:p>
            <a:r>
              <a:rPr lang="en-US" dirty="0"/>
              <a:t>All words have at least one word root.</a:t>
            </a:r>
          </a:p>
          <a:p>
            <a:r>
              <a:rPr lang="en-US" dirty="0"/>
              <a:t>A word root may be used alone or combined with other elements to form a complete word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IE:  SPEAK (word root) + ER (suffix) = </a:t>
            </a:r>
            <a:r>
              <a:rPr lang="en-US" sz="2400" dirty="0" smtClean="0">
                <a:solidFill>
                  <a:srgbClr val="7F7F7F"/>
                </a:solidFill>
              </a:rPr>
              <a:t>    	SPEAKER </a:t>
            </a:r>
            <a:r>
              <a:rPr lang="en-US" sz="2400" dirty="0">
                <a:solidFill>
                  <a:srgbClr val="7F7F7F"/>
                </a:solidFill>
              </a:rPr>
              <a:t>(complete word)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7" name="~PP1323.WAV">
            <a:hlinkClick r:id="" action="ppaction://media"/>
          </p:cNvPr>
          <p:cNvPicPr>
            <a:picLocks noRot="1" noChangeAspect="1"/>
          </p:cNvPicPr>
          <p:nvPr>
            <a:wavAudioFile r:embed="rId2" name="~PP1323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015817812"/>
      </p:ext>
    </p:extLst>
  </p:cSld>
  <p:clrMapOvr>
    <a:masterClrMapping/>
  </p:clrMapOvr>
  <p:transition advTm="294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194" grpId="0"/>
      <p:bldP spid="819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word root usually refers to a body part.</a:t>
            </a:r>
          </a:p>
          <a:p>
            <a:r>
              <a:rPr lang="en-US" dirty="0" smtClean="0"/>
              <a:t>Most </a:t>
            </a:r>
            <a:r>
              <a:rPr lang="en-US" dirty="0"/>
              <a:t>root words are derived from the Latin or Greek language.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7" name="~PP891.WAV">
            <a:hlinkClick r:id="" action="ppaction://media"/>
          </p:cNvPr>
          <p:cNvPicPr>
            <a:picLocks noRot="1" noChangeAspect="1"/>
          </p:cNvPicPr>
          <p:nvPr>
            <a:wavAudioFile r:embed="rId2" name="~PP891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257971930"/>
      </p:ext>
    </p:extLst>
  </p:cSld>
  <p:clrMapOvr>
    <a:masterClrMapping/>
  </p:clrMapOvr>
  <p:transition advTm="117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218" grpId="0"/>
      <p:bldP spid="92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Word Root Examples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“dent” means tooth</a:t>
            </a:r>
          </a:p>
          <a:p>
            <a:r>
              <a:rPr lang="en-US"/>
              <a:t>“dermat” means skin</a:t>
            </a:r>
          </a:p>
          <a:p>
            <a:r>
              <a:rPr lang="en-US"/>
              <a:t>“cardi” means heart</a:t>
            </a:r>
          </a:p>
          <a:p>
            <a:r>
              <a:rPr lang="en-US"/>
              <a:t>“gastr” means stomach</a:t>
            </a:r>
          </a:p>
          <a:p>
            <a:r>
              <a:rPr lang="en-US"/>
              <a:t>“pancreat” means pancreas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524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1689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45942"/>
            <a:ext cx="2639839" cy="527967"/>
          </a:xfrm>
          <a:prstGeom prst="rect">
            <a:avLst/>
          </a:prstGeom>
        </p:spPr>
      </p:pic>
      <p:pic>
        <p:nvPicPr>
          <p:cNvPr id="7" name="~PP1471.WAV">
            <a:hlinkClick r:id="" action="ppaction://media"/>
          </p:cNvPr>
          <p:cNvPicPr>
            <a:picLocks noRot="1" noChangeAspect="1"/>
          </p:cNvPicPr>
          <p:nvPr>
            <a:wavAudioFile r:embed="rId2" name="~PP1471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833726450"/>
      </p:ext>
    </p:extLst>
  </p:cSld>
  <p:clrMapOvr>
    <a:masterClrMapping/>
  </p:clrMapOvr>
  <p:transition advTm="2096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800" decel="100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00" decel="100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5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242" grpId="0"/>
      <p:bldP spid="1024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Combining Forms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Correct pronunciation of medical words is important.</a:t>
            </a:r>
          </a:p>
          <a:p>
            <a:r>
              <a:rPr lang="en-US" dirty="0"/>
              <a:t>In order to make the pronunciation of word roots easier, sometimes it is necessary to insert a vowel after the root.</a:t>
            </a:r>
          </a:p>
          <a:p>
            <a:r>
              <a:rPr lang="en-US" dirty="0"/>
              <a:t>The combination of a word root and a vowel is known as a COMBINING FORM.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11" name="~PP2796.WAV">
            <a:hlinkClick r:id="" action="ppaction://media"/>
          </p:cNvPr>
          <p:cNvPicPr>
            <a:picLocks noRot="1" noChangeAspect="1"/>
          </p:cNvPicPr>
          <p:nvPr>
            <a:wavAudioFile r:embed="rId2" name="~PP2796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495177044"/>
      </p:ext>
    </p:extLst>
  </p:cSld>
  <p:clrMapOvr>
    <a:masterClrMapping/>
  </p:clrMapOvr>
  <p:transition advTm="2707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8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1266" grpId="0"/>
      <p:bldP spid="112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381" y="2057400"/>
            <a:ext cx="8229600" cy="4221163"/>
          </a:xfrm>
        </p:spPr>
        <p:txBody>
          <a:bodyPr/>
          <a:lstStyle/>
          <a:p>
            <a:r>
              <a:rPr lang="en-US" dirty="0"/>
              <a:t>Combining forms consist of a </a:t>
            </a:r>
            <a:r>
              <a:rPr lang="en-US" u="sng" dirty="0"/>
              <a:t>combining vowel.  </a:t>
            </a:r>
          </a:p>
          <a:p>
            <a:r>
              <a:rPr lang="en-US" dirty="0"/>
              <a:t>The combining vowel is usually an “o”, but others may be used.</a:t>
            </a:r>
          </a:p>
          <a:p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IE:   </a:t>
            </a:r>
            <a:r>
              <a:rPr lang="en-US" sz="2400" dirty="0" err="1">
                <a:solidFill>
                  <a:srgbClr val="7F7F7F"/>
                </a:solidFill>
              </a:rPr>
              <a:t>gastr</a:t>
            </a:r>
            <a:r>
              <a:rPr lang="en-US" sz="2400" dirty="0">
                <a:solidFill>
                  <a:srgbClr val="7F7F7F"/>
                </a:solidFill>
              </a:rPr>
              <a:t> / o    pronounced GASTRO.</a:t>
            </a: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 flipV="1">
            <a:off x="1828800" y="4953000"/>
            <a:ext cx="152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066800" y="5786034"/>
            <a:ext cx="1524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Word root</a:t>
            </a:r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 flipH="1" flipV="1">
            <a:off x="2895600" y="4800600"/>
            <a:ext cx="8763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3124200" y="5802732"/>
            <a:ext cx="2057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Combining vowel</a:t>
            </a:r>
          </a:p>
        </p:txBody>
      </p:sp>
      <p:sp>
        <p:nvSpPr>
          <p:cNvPr id="8" name="Rectangle 7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12" name="~PP3100.WAV">
            <a:hlinkClick r:id="" action="ppaction://media"/>
          </p:cNvPr>
          <p:cNvPicPr>
            <a:picLocks noRot="1" noChangeAspect="1"/>
          </p:cNvPicPr>
          <p:nvPr>
            <a:wavAudioFile r:embed="rId2" name="~PP3100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286589126"/>
      </p:ext>
    </p:extLst>
  </p:cSld>
  <p:clrMapOvr>
    <a:masterClrMapping/>
  </p:clrMapOvr>
  <p:transition advTm="32911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122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70" decel="100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770" decel="100000"/>
                                        <p:tgtEl>
                                          <p:spTgt spid="1229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70" decel="100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770" decel="100000"/>
                                        <p:tgtEl>
                                          <p:spTgt spid="122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70" decel="100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770" decel="100000"/>
                                        <p:tgtEl>
                                          <p:spTgt spid="1229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8" dur="77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2290" grpId="0"/>
      <p:bldP spid="12291" grpId="0" build="p"/>
      <p:bldP spid="12292" grpId="0" animBg="1"/>
      <p:bldP spid="12293" grpId="0"/>
      <p:bldP spid="12294" grpId="0" animBg="1"/>
      <p:bldP spid="122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a word has more than one root, a combining vowel is used to link the root to each other.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IE</a:t>
            </a:r>
            <a:r>
              <a:rPr lang="en-US" sz="2400" dirty="0" smtClean="0">
                <a:solidFill>
                  <a:srgbClr val="7F7F7F"/>
                </a:solidFill>
              </a:rPr>
              <a:t>: </a:t>
            </a:r>
            <a:r>
              <a:rPr lang="en-US" sz="2400" dirty="0">
                <a:solidFill>
                  <a:srgbClr val="7F7F7F"/>
                </a:solidFill>
              </a:rPr>
              <a:t>osteoarthritis  </a:t>
            </a:r>
            <a:r>
              <a:rPr lang="en-US" sz="2400" dirty="0" err="1" smtClean="0">
                <a:solidFill>
                  <a:srgbClr val="7F7F7F"/>
                </a:solidFill>
              </a:rPr>
              <a:t>oste</a:t>
            </a:r>
            <a:r>
              <a:rPr lang="en-US" sz="2400" dirty="0">
                <a:solidFill>
                  <a:srgbClr val="7F7F7F"/>
                </a:solidFill>
              </a:rPr>
              <a:t>/ o / </a:t>
            </a:r>
            <a:r>
              <a:rPr lang="en-US" sz="2400" dirty="0" err="1">
                <a:solidFill>
                  <a:srgbClr val="7F7F7F"/>
                </a:solidFill>
              </a:rPr>
              <a:t>arthr</a:t>
            </a:r>
            <a:r>
              <a:rPr lang="en-US" sz="2400" dirty="0">
                <a:solidFill>
                  <a:srgbClr val="7F7F7F"/>
                </a:solidFill>
              </a:rPr>
              <a:t>/ </a:t>
            </a:r>
            <a:r>
              <a:rPr lang="en-US" sz="2400" dirty="0" err="1">
                <a:solidFill>
                  <a:srgbClr val="7F7F7F"/>
                </a:solidFill>
              </a:rPr>
              <a:t>itis</a:t>
            </a:r>
            <a:endParaRPr lang="en-US" sz="2400" dirty="0">
              <a:solidFill>
                <a:srgbClr val="7F7F7F"/>
              </a:solidFill>
            </a:endParaRP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 flipV="1">
            <a:off x="3810001" y="43434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200400" y="5124628"/>
            <a:ext cx="1219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Word root</a:t>
            </a: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V="1">
            <a:off x="4800600" y="4343400"/>
            <a:ext cx="0" cy="976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4156775" y="5353160"/>
            <a:ext cx="1676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Combining vowel</a:t>
            </a: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H="1" flipV="1">
            <a:off x="5795721" y="4367857"/>
            <a:ext cx="457200" cy="9518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833175" y="5353160"/>
            <a:ext cx="1295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Word root</a:t>
            </a: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 flipH="1" flipV="1">
            <a:off x="6934200" y="4472873"/>
            <a:ext cx="194375" cy="57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6606153" y="5119658"/>
            <a:ext cx="1295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Suffix</a:t>
            </a:r>
            <a:endParaRPr lang="en-US" sz="2000" dirty="0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 flipH="1">
            <a:off x="4578181" y="3735251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 flipH="1">
            <a:off x="5187781" y="3735251"/>
            <a:ext cx="33534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>
            <a:off x="5227450" y="3735331"/>
            <a:ext cx="1128146" cy="2285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4152900" y="3412553"/>
            <a:ext cx="3733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Slashes separate elements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20" name="~PP270.WAV">
            <a:hlinkClick r:id="" action="ppaction://media"/>
          </p:cNvPr>
          <p:cNvPicPr>
            <a:picLocks noRot="1" noChangeAspect="1"/>
          </p:cNvPicPr>
          <p:nvPr>
            <a:wavAudioFile r:embed="rId2" name="~PP270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511144857"/>
      </p:ext>
    </p:extLst>
  </p:cSld>
  <p:clrMapOvr>
    <a:masterClrMapping/>
  </p:clrMapOvr>
  <p:transition advTm="5852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8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8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3314" grpId="0"/>
      <p:bldP spid="13315" grpId="0" build="p"/>
      <p:bldP spid="13316" grpId="0" animBg="1"/>
      <p:bldP spid="13317" grpId="0"/>
      <p:bldP spid="13318" grpId="0" animBg="1"/>
      <p:bldP spid="13319" grpId="0"/>
      <p:bldP spid="13319" grpId="1"/>
      <p:bldP spid="13320" grpId="0" animBg="1"/>
      <p:bldP spid="13321" grpId="0"/>
      <p:bldP spid="13323" grpId="0" animBg="1"/>
      <p:bldP spid="13324" grpId="0"/>
      <p:bldP spid="13326" grpId="0" animBg="1"/>
      <p:bldP spid="13327" grpId="0" animBg="1"/>
      <p:bldP spid="13330" grpId="0" animBg="1"/>
      <p:bldP spid="133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Word-Building System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By understanding the meanings of word roots, one can determine the meaning of complex medical terms by putting together the smaller parts.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8" name="~PP4020.WAV">
            <a:hlinkClick r:id="" action="ppaction://media"/>
          </p:cNvPr>
          <p:cNvPicPr>
            <a:picLocks noRot="1" noChangeAspect="1"/>
          </p:cNvPicPr>
          <p:nvPr>
            <a:wavAudioFile r:embed="rId1" name="~PP4020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483867"/>
      </p:ext>
    </p:extLst>
  </p:cSld>
  <p:clrMapOvr>
    <a:masterClrMapping/>
  </p:clrMapOvr>
  <p:transition advTm="77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 err="1" smtClean="0"/>
              <a:t>Leukocytopenia</a:t>
            </a:r>
            <a:endParaRPr lang="en-US" dirty="0" smtClean="0"/>
          </a:p>
          <a:p>
            <a:pPr algn="ctr"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Word </a:t>
            </a:r>
            <a:r>
              <a:rPr lang="en-US" sz="2400" dirty="0">
                <a:solidFill>
                  <a:srgbClr val="7F7F7F"/>
                </a:solidFill>
              </a:rPr>
              <a:t>Roots:   </a:t>
            </a:r>
            <a:r>
              <a:rPr lang="en-US" sz="2400" dirty="0" err="1">
                <a:solidFill>
                  <a:srgbClr val="7F7F7F"/>
                </a:solidFill>
              </a:rPr>
              <a:t>Leuk</a:t>
            </a:r>
            <a:r>
              <a:rPr lang="en-US" sz="2400" dirty="0">
                <a:solidFill>
                  <a:srgbClr val="7F7F7F"/>
                </a:solidFill>
              </a:rPr>
              <a:t> /   (white)</a:t>
            </a: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                       </a:t>
            </a:r>
            <a:r>
              <a:rPr lang="en-US" sz="2400" dirty="0" err="1">
                <a:solidFill>
                  <a:srgbClr val="7F7F7F"/>
                </a:solidFill>
              </a:rPr>
              <a:t>cyt</a:t>
            </a:r>
            <a:r>
              <a:rPr lang="en-US" sz="2400" dirty="0">
                <a:solidFill>
                  <a:srgbClr val="7F7F7F"/>
                </a:solidFill>
              </a:rPr>
              <a:t> /       (cell</a:t>
            </a:r>
            <a:r>
              <a:rPr lang="en-US" sz="2400" dirty="0" smtClean="0">
                <a:solidFill>
                  <a:srgbClr val="7F7F7F"/>
                </a:solidFill>
              </a:rPr>
              <a:t>)</a:t>
            </a:r>
          </a:p>
          <a:p>
            <a:pPr>
              <a:buFont typeface="Wingdings" pitchFamily="2" charset="2"/>
              <a:buNone/>
            </a:pPr>
            <a:endParaRPr lang="en-US" sz="2400" dirty="0">
              <a:solidFill>
                <a:srgbClr val="7F7F7F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Combining Vowel     </a:t>
            </a:r>
            <a:r>
              <a:rPr lang="en-US" sz="2400" dirty="0" smtClean="0">
                <a:solidFill>
                  <a:srgbClr val="7F7F7F"/>
                </a:solidFill>
              </a:rPr>
              <a:t>     </a:t>
            </a:r>
            <a:r>
              <a:rPr lang="en-US" sz="2400" dirty="0">
                <a:solidFill>
                  <a:srgbClr val="7F7F7F"/>
                </a:solidFill>
              </a:rPr>
              <a:t>/ o </a:t>
            </a:r>
            <a:r>
              <a:rPr lang="en-US" sz="2400" dirty="0" smtClean="0">
                <a:solidFill>
                  <a:srgbClr val="7F7F7F"/>
                </a:solidFill>
              </a:rPr>
              <a:t>/</a:t>
            </a:r>
          </a:p>
          <a:p>
            <a:pPr>
              <a:buFont typeface="Wingdings" pitchFamily="2" charset="2"/>
              <a:buNone/>
            </a:pPr>
            <a:endParaRPr lang="en-US" sz="2400" dirty="0">
              <a:solidFill>
                <a:srgbClr val="7F7F7F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Suffix:          </a:t>
            </a:r>
            <a:r>
              <a:rPr lang="en-US" sz="2400" dirty="0" smtClean="0">
                <a:solidFill>
                  <a:srgbClr val="7F7F7F"/>
                </a:solidFill>
              </a:rPr>
              <a:t>/ </a:t>
            </a:r>
            <a:r>
              <a:rPr lang="en-US" sz="2400" dirty="0" err="1">
                <a:solidFill>
                  <a:srgbClr val="7F7F7F"/>
                </a:solidFill>
              </a:rPr>
              <a:t>penia</a:t>
            </a:r>
            <a:r>
              <a:rPr lang="en-US" sz="2400" dirty="0">
                <a:solidFill>
                  <a:srgbClr val="7F7F7F"/>
                </a:solidFill>
              </a:rPr>
              <a:t>   </a:t>
            </a:r>
            <a:r>
              <a:rPr lang="en-US" sz="2400" dirty="0" smtClean="0">
                <a:solidFill>
                  <a:srgbClr val="7F7F7F"/>
                </a:solidFill>
              </a:rPr>
              <a:t>  </a:t>
            </a:r>
            <a:r>
              <a:rPr lang="en-US" sz="2400" dirty="0">
                <a:solidFill>
                  <a:srgbClr val="7F7F7F"/>
                </a:solidFill>
              </a:rPr>
              <a:t>(decrease)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8" name="~PP2081.WAV">
            <a:hlinkClick r:id="" action="ppaction://media"/>
          </p:cNvPr>
          <p:cNvPicPr>
            <a:picLocks noRot="1" noChangeAspect="1"/>
          </p:cNvPicPr>
          <p:nvPr>
            <a:wavAudioFile r:embed="rId2" name="~PP2081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831332133"/>
      </p:ext>
    </p:extLst>
  </p:cSld>
  <p:clrMapOvr>
    <a:masterClrMapping/>
  </p:clrMapOvr>
  <p:transition advTm="512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7410" grpId="0"/>
      <p:bldP spid="174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A combining vowel is used between a word root and a suffix that begins with a consonant (not a vowel).</a:t>
            </a:r>
          </a:p>
          <a:p>
            <a:r>
              <a:rPr lang="en-US" sz="2400" dirty="0"/>
              <a:t>This is to make pronunciation easier</a:t>
            </a:r>
            <a:r>
              <a:rPr lang="en-US" sz="2400" dirty="0" smtClean="0"/>
              <a:t>.</a:t>
            </a:r>
            <a:endParaRPr lang="en-US" sz="2400" dirty="0"/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Word root:   </a:t>
            </a:r>
            <a:r>
              <a:rPr lang="en-US" sz="2400" dirty="0" err="1">
                <a:solidFill>
                  <a:srgbClr val="7F7F7F"/>
                </a:solidFill>
              </a:rPr>
              <a:t>scler</a:t>
            </a:r>
            <a:r>
              <a:rPr lang="en-US" sz="2400" dirty="0">
                <a:solidFill>
                  <a:srgbClr val="7F7F7F"/>
                </a:solidFill>
              </a:rPr>
              <a:t> /     (hardening</a:t>
            </a:r>
            <a:r>
              <a:rPr lang="en-US" sz="2400" dirty="0" smtClean="0">
                <a:solidFill>
                  <a:srgbClr val="7F7F7F"/>
                </a:solidFill>
              </a:rPr>
              <a:t>)</a:t>
            </a:r>
          </a:p>
          <a:p>
            <a:pPr>
              <a:buFont typeface="Wingdings" pitchFamily="2" charset="2"/>
              <a:buNone/>
            </a:pPr>
            <a:endParaRPr lang="en-US" sz="2400" dirty="0">
              <a:solidFill>
                <a:srgbClr val="7F7F7F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Suffix:         / derma    (skin)</a:t>
            </a:r>
          </a:p>
          <a:p>
            <a:pPr>
              <a:buFont typeface="Wingdings" pitchFamily="2" charset="2"/>
              <a:buNone/>
            </a:pPr>
            <a:endParaRPr lang="en-US" sz="2400" dirty="0">
              <a:solidFill>
                <a:srgbClr val="7F7F7F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Term:  </a:t>
            </a:r>
            <a:r>
              <a:rPr lang="en-US" sz="2400" dirty="0" smtClean="0">
                <a:solidFill>
                  <a:srgbClr val="7F7F7F"/>
                </a:solidFill>
              </a:rPr>
              <a:t>    </a:t>
            </a:r>
            <a:r>
              <a:rPr lang="en-US" sz="2400" dirty="0" err="1" smtClean="0">
                <a:solidFill>
                  <a:srgbClr val="7F7F7F"/>
                </a:solidFill>
              </a:rPr>
              <a:t>Scler</a:t>
            </a:r>
            <a:r>
              <a:rPr lang="en-US" sz="2400" dirty="0" smtClean="0">
                <a:solidFill>
                  <a:srgbClr val="7F7F7F"/>
                </a:solidFill>
              </a:rPr>
              <a:t> </a:t>
            </a:r>
            <a:r>
              <a:rPr lang="en-US" sz="2400" dirty="0">
                <a:solidFill>
                  <a:srgbClr val="7F7F7F"/>
                </a:solidFill>
              </a:rPr>
              <a:t>/ o / </a:t>
            </a:r>
            <a:r>
              <a:rPr lang="en-US" sz="2400" dirty="0" smtClean="0">
                <a:solidFill>
                  <a:srgbClr val="7F7F7F"/>
                </a:solidFill>
              </a:rPr>
              <a:t>derma</a:t>
            </a: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	</a:t>
            </a:r>
            <a:r>
              <a:rPr lang="en-US" sz="2400" dirty="0" smtClean="0">
                <a:solidFill>
                  <a:srgbClr val="7F7F7F"/>
                </a:solidFill>
              </a:rPr>
              <a:t>	   (hardening </a:t>
            </a:r>
            <a:r>
              <a:rPr lang="en-US" sz="2400" dirty="0">
                <a:solidFill>
                  <a:srgbClr val="7F7F7F"/>
                </a:solidFill>
              </a:rPr>
              <a:t>of the skin)</a:t>
            </a:r>
          </a:p>
          <a:p>
            <a:pPr>
              <a:buFont typeface="Wingdings" pitchFamily="2" charset="2"/>
              <a:buNone/>
            </a:pPr>
            <a:endParaRPr lang="en-US" sz="2400" dirty="0"/>
          </a:p>
          <a:p>
            <a:pPr>
              <a:buFont typeface="Wingdings" pitchFamily="2" charset="2"/>
              <a:buNone/>
            </a:pPr>
            <a:endParaRPr lang="en-US" sz="2400" dirty="0"/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 flipH="1">
            <a:off x="3608522" y="4681199"/>
            <a:ext cx="2133600" cy="5004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5770536" y="4481144"/>
            <a:ext cx="2590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Combining vowel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10" name="~PP3971.WAV">
            <a:hlinkClick r:id="" action="ppaction://media"/>
          </p:cNvPr>
          <p:cNvPicPr>
            <a:picLocks noRot="1" noChangeAspect="1"/>
          </p:cNvPicPr>
          <p:nvPr>
            <a:wavAudioFile r:embed="rId2" name="~PP3971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877675048"/>
      </p:ext>
    </p:extLst>
  </p:cSld>
  <p:clrMapOvr>
    <a:masterClrMapping/>
  </p:clrMapOvr>
  <p:transition advTm="591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1946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1946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9458" grpId="0"/>
      <p:bldP spid="19459" grpId="0" build="p"/>
      <p:bldP spid="19460" grpId="0" animBg="1"/>
      <p:bldP spid="194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When to Use a Combining Vowel</a:t>
            </a:r>
            <a:endParaRPr 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combining vowel </a:t>
            </a:r>
            <a:r>
              <a:rPr lang="en-US" b="1" i="1" dirty="0"/>
              <a:t>IS</a:t>
            </a:r>
            <a:r>
              <a:rPr lang="en-US" dirty="0"/>
              <a:t> used to link one root to another root, and before a suffix that begins with a consonant.</a:t>
            </a:r>
          </a:p>
          <a:p>
            <a:endParaRPr lang="en-US" dirty="0"/>
          </a:p>
          <a:p>
            <a:r>
              <a:rPr lang="en-US" dirty="0"/>
              <a:t>A combining vowel </a:t>
            </a:r>
            <a:r>
              <a:rPr lang="en-US" b="1" i="1" dirty="0"/>
              <a:t>IS NOT</a:t>
            </a:r>
            <a:r>
              <a:rPr lang="en-US" dirty="0"/>
              <a:t> used before a suffix that begins with a vowel.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pic>
        <p:nvPicPr>
          <p:cNvPr id="8" name="~PP219.WAV">
            <a:hlinkClick r:id="" action="ppaction://media"/>
          </p:cNvPr>
          <p:cNvPicPr>
            <a:picLocks noRot="1" noChangeAspect="1"/>
          </p:cNvPicPr>
          <p:nvPr>
            <a:wavAudioFile r:embed="rId2" name="~PP219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404215385"/>
      </p:ext>
    </p:extLst>
  </p:cSld>
  <p:clrMapOvr>
    <a:masterClrMapping/>
  </p:clrMapOvr>
  <p:transition advTm="2892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7650" grpId="0"/>
      <p:bldP spid="2765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75438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Cardi</a:t>
            </a:r>
            <a:r>
              <a:rPr lang="en-US" b="1" dirty="0" smtClean="0"/>
              <a:t>/o</a:t>
            </a:r>
            <a:r>
              <a:rPr lang="en-US" dirty="0" smtClean="0"/>
              <a:t>	     		heart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Col/o	     		colon</a:t>
            </a:r>
            <a:endParaRPr lang="en-US" dirty="0" smtClean="0"/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Dermat</a:t>
            </a:r>
            <a:r>
              <a:rPr lang="en-US" b="1" dirty="0" smtClean="0"/>
              <a:t>/o</a:t>
            </a:r>
            <a:r>
              <a:rPr lang="en-US" dirty="0"/>
              <a:t> </a:t>
            </a:r>
            <a:r>
              <a:rPr lang="en-US" dirty="0" smtClean="0"/>
              <a:t>   		</a:t>
            </a:r>
            <a:r>
              <a:rPr lang="en-US" b="1" dirty="0" smtClean="0"/>
              <a:t>skin	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Endocrin</a:t>
            </a:r>
            <a:r>
              <a:rPr lang="en-US" b="1" dirty="0" smtClean="0"/>
              <a:t>/o 		</a:t>
            </a:r>
            <a:r>
              <a:rPr lang="en-US" dirty="0" smtClean="0"/>
              <a:t>endocrine glands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Enter/o</a:t>
            </a:r>
            <a:r>
              <a:rPr lang="en-US" b="1" dirty="0" smtClean="0"/>
              <a:t>	    		</a:t>
            </a:r>
            <a:r>
              <a:rPr lang="en-US" dirty="0" smtClean="0"/>
              <a:t>intestines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Esthesi</a:t>
            </a:r>
            <a:r>
              <a:rPr lang="en-US" dirty="0" smtClean="0"/>
              <a:t>/o     		sensation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Ger</a:t>
            </a:r>
            <a:r>
              <a:rPr lang="en-US" dirty="0" smtClean="0"/>
              <a:t>/o			old age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 err="1"/>
              <a:t>Gynec</a:t>
            </a:r>
            <a:r>
              <a:rPr lang="en-US" dirty="0"/>
              <a:t>/o	     		woman, female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endParaRPr lang="en-US" dirty="0" smtClean="0"/>
          </a:p>
        </p:txBody>
      </p:sp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-30997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Combining Forms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12" name="~PP3019.WAV">
            <a:hlinkClick r:id="" action="ppaction://media"/>
          </p:cNvPr>
          <p:cNvPicPr>
            <a:picLocks noRot="1" noChangeAspect="1"/>
          </p:cNvPicPr>
          <p:nvPr>
            <a:wavAudioFile r:embed="rId1" name="~PP3019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0685447"/>
      </p:ext>
    </p:extLst>
  </p:cSld>
  <p:clrMapOvr>
    <a:masterClrMapping/>
  </p:clrMapOvr>
  <p:transition advTm="354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75438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Hemat</a:t>
            </a:r>
            <a:r>
              <a:rPr lang="en-US" b="1" dirty="0" smtClean="0"/>
              <a:t>/o	     		blood</a:t>
            </a:r>
            <a:endParaRPr lang="en-US" dirty="0" smtClean="0"/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Iatr</a:t>
            </a:r>
            <a:r>
              <a:rPr lang="en-US" b="1" dirty="0" smtClean="0"/>
              <a:t>/o</a:t>
            </a:r>
            <a:r>
              <a:rPr lang="en-US" dirty="0" smtClean="0"/>
              <a:t>    			treatment</a:t>
            </a:r>
            <a:r>
              <a:rPr lang="en-US" b="1" dirty="0" smtClean="0"/>
              <a:t>	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Laryng</a:t>
            </a:r>
            <a:r>
              <a:rPr lang="en-US" b="1" dirty="0" smtClean="0"/>
              <a:t>/o 		</a:t>
            </a:r>
            <a:r>
              <a:rPr lang="en-US" dirty="0" smtClean="0"/>
              <a:t>voice box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Lymph/o</a:t>
            </a:r>
            <a:r>
              <a:rPr lang="en-US" b="1" dirty="0" smtClean="0"/>
              <a:t>	    		lymph</a:t>
            </a:r>
            <a:endParaRPr lang="en-US" dirty="0" smtClean="0"/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Nephr</a:t>
            </a:r>
            <a:r>
              <a:rPr lang="en-US" dirty="0" smtClean="0"/>
              <a:t>/o     		kidney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Neur</a:t>
            </a:r>
            <a:r>
              <a:rPr lang="en-US" dirty="0" smtClean="0"/>
              <a:t>/o			nerve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Nos</a:t>
            </a:r>
            <a:r>
              <a:rPr lang="en-US" dirty="0" smtClean="0"/>
              <a:t>/o			disease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 err="1"/>
              <a:t>Obstetr</a:t>
            </a:r>
            <a:r>
              <a:rPr lang="en-US" dirty="0"/>
              <a:t>/o     		midwife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endParaRPr lang="en-US" dirty="0" smtClean="0"/>
          </a:p>
        </p:txBody>
      </p:sp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-30997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Combining Forms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12" name="~PP4003.WAV">
            <a:hlinkClick r:id="" action="ppaction://media"/>
          </p:cNvPr>
          <p:cNvPicPr>
            <a:picLocks noRot="1" noChangeAspect="1"/>
          </p:cNvPicPr>
          <p:nvPr>
            <a:wavAudioFile r:embed="rId1" name="~PP4003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452914"/>
      </p:ext>
    </p:extLst>
  </p:cSld>
  <p:clrMapOvr>
    <a:masterClrMapping/>
  </p:clrMapOvr>
  <p:transition advTm="29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75438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Onc</a:t>
            </a:r>
            <a:r>
              <a:rPr lang="en-US" b="1" dirty="0" smtClean="0"/>
              <a:t>/o	     		tumor</a:t>
            </a:r>
            <a:endParaRPr lang="en-US" dirty="0" smtClean="0"/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Opthalm</a:t>
            </a:r>
            <a:r>
              <a:rPr lang="en-US" b="1" dirty="0" smtClean="0"/>
              <a:t>/o</a:t>
            </a:r>
            <a:r>
              <a:rPr lang="en-US" dirty="0" smtClean="0"/>
              <a:t>    		eye</a:t>
            </a:r>
            <a:r>
              <a:rPr lang="en-US" b="1" dirty="0" smtClean="0"/>
              <a:t>	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Opt/o      		eye</a:t>
            </a:r>
            <a:endParaRPr lang="en-US" dirty="0" smtClean="0"/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Optic/o</a:t>
            </a:r>
            <a:r>
              <a:rPr lang="en-US" b="1" dirty="0" smtClean="0"/>
              <a:t>	    		eye</a:t>
            </a:r>
            <a:endParaRPr lang="en-US" dirty="0" smtClean="0"/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Ortho/o     		straight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Ot</a:t>
            </a:r>
            <a:r>
              <a:rPr lang="en-US" dirty="0" smtClean="0"/>
              <a:t>/o			ear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Path/o			disease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 err="1"/>
              <a:t>Ped</a:t>
            </a:r>
            <a:r>
              <a:rPr lang="en-US" dirty="0"/>
              <a:t>/o     		child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endParaRPr lang="en-US" dirty="0" smtClean="0"/>
          </a:p>
        </p:txBody>
      </p:sp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-30997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Combining Forms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12" name="~PP1093.WAV">
            <a:hlinkClick r:id="" action="ppaction://media"/>
          </p:cNvPr>
          <p:cNvPicPr>
            <a:picLocks noRot="1" noChangeAspect="1"/>
          </p:cNvPicPr>
          <p:nvPr>
            <a:wavAudioFile r:embed="rId1" name="~PP1093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3839850"/>
      </p:ext>
    </p:extLst>
  </p:cSld>
  <p:clrMapOvr>
    <a:masterClrMapping/>
  </p:clrMapOvr>
  <p:transition advTm="297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7543800" cy="5105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Psych/o	     		mind</a:t>
            </a:r>
            <a:endParaRPr lang="en-US" dirty="0" smtClean="0"/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Pulmon</a:t>
            </a:r>
            <a:r>
              <a:rPr lang="en-US" b="1" dirty="0" smtClean="0"/>
              <a:t>/o</a:t>
            </a:r>
            <a:r>
              <a:rPr lang="en-US" dirty="0" smtClean="0"/>
              <a:t>    		lung</a:t>
            </a:r>
            <a:r>
              <a:rPr lang="en-US" b="1" dirty="0" smtClean="0"/>
              <a:t>	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Radi</a:t>
            </a:r>
            <a:r>
              <a:rPr lang="en-US" b="1" dirty="0" smtClean="0"/>
              <a:t>/o      		x-rays</a:t>
            </a:r>
            <a:endParaRPr lang="en-US" dirty="0" smtClean="0"/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Rect</a:t>
            </a:r>
            <a:r>
              <a:rPr lang="en-US" dirty="0" smtClean="0"/>
              <a:t>/o</a:t>
            </a:r>
            <a:r>
              <a:rPr lang="en-US" b="1" dirty="0" smtClean="0"/>
              <a:t>	    		rectum</a:t>
            </a:r>
            <a:endParaRPr lang="en-US" dirty="0" smtClean="0"/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Rheumat</a:t>
            </a:r>
            <a:r>
              <a:rPr lang="en-US" dirty="0" smtClean="0"/>
              <a:t>/o     	flow, fluid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Rhin</a:t>
            </a:r>
            <a:r>
              <a:rPr lang="en-US" dirty="0" smtClean="0"/>
              <a:t>/o			nose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Thorac</a:t>
            </a:r>
            <a:r>
              <a:rPr lang="en-US" dirty="0" smtClean="0"/>
              <a:t>/o		chest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Ur/o     			urinary tract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 err="1"/>
              <a:t>Vascul</a:t>
            </a:r>
            <a:r>
              <a:rPr lang="en-US" dirty="0"/>
              <a:t>/o	     		blood vessels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endParaRPr lang="en-US" dirty="0" smtClean="0"/>
          </a:p>
        </p:txBody>
      </p:sp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-30997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Combining Forms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12" name="~PP2926.WAV">
            <a:hlinkClick r:id="" action="ppaction://media"/>
          </p:cNvPr>
          <p:cNvPicPr>
            <a:picLocks noRot="1" noChangeAspect="1"/>
          </p:cNvPicPr>
          <p:nvPr>
            <a:wavAudioFile r:embed="rId1" name="~PP2926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9891543"/>
      </p:ext>
    </p:extLst>
  </p:cSld>
  <p:clrMapOvr>
    <a:masterClrMapping/>
  </p:clrMapOvr>
  <p:transition advTm="345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End of Basic </a:t>
            </a:r>
            <a:r>
              <a:rPr lang="en-US" smtClean="0"/>
              <a:t>Terminology Lecture</a:t>
            </a:r>
            <a:br>
              <a:rPr lang="en-US" smtClean="0"/>
            </a:br>
            <a:r>
              <a:rPr lang="en-US" smtClean="0"/>
              <a:t>Part 1</a:t>
            </a:r>
            <a:endParaRPr lang="en-US" dirty="0"/>
          </a:p>
        </p:txBody>
      </p:sp>
      <p:sp>
        <p:nvSpPr>
          <p:cNvPr id="1064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905000"/>
            <a:ext cx="8229600" cy="441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Questions?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Email questions to the instructor.</a:t>
            </a:r>
          </a:p>
          <a:p>
            <a:pPr lvl="1">
              <a:lnSpc>
                <a:spcPct val="90000"/>
              </a:lnSpc>
            </a:pP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hlinkClick r:id="rId5"/>
              </a:rPr>
              <a:t>ficticousinstructor@YSMU.edu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4" name="Rectangle 3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9" name="~PP3779.WAV">
            <a:hlinkClick r:id="" action="ppaction://media"/>
          </p:cNvPr>
          <p:cNvPicPr>
            <a:picLocks noRot="1" noChangeAspect="1"/>
          </p:cNvPicPr>
          <p:nvPr>
            <a:wavAudioFile r:embed="rId2" name="~PP3779.WAV"/>
          </p:nvPr>
        </p:nvPicPr>
        <p:blipFill>
          <a:blip r:embed="rId7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95318752"/>
      </p:ext>
    </p:extLst>
  </p:cSld>
  <p:clrMapOvr>
    <a:masterClrMapping/>
  </p:clrMapOvr>
  <p:transition advTm="2537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6498" grpId="0"/>
      <p:bldP spid="106499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Medical Terminology&amp;quot;&quot;/&gt;&lt;property id=&quot;20307&quot; value=&quot;258&quot;/&gt;&lt;/object&gt;&lt;object type=&quot;3&quot; unique_id=&quot;10005&quot;&gt;&lt;property id=&quot;20148&quot; value=&quot;5&quot;/&gt;&lt;property id=&quot;20300&quot; value=&quot;Slide 2 - &amp;quot;Basic Elements of a Medical Word&amp;quot;&quot;/&gt;&lt;property id=&quot;20307&quot; value=&quot;260&quot;/&gt;&lt;/object&gt;&lt;object type=&quot;3&quot; unique_id=&quot;10006&quot;&gt;&lt;property id=&quot;20148&quot; value=&quot;5&quot;/&gt;&lt;property id=&quot;20300&quot; value=&quot;Slide 3 - &amp;quot;Word Root&amp;quot;&quot;/&gt;&lt;property id=&quot;20307&quot; value=&quot;261&quot;/&gt;&lt;/object&gt;&lt;object type=&quot;3&quot; unique_id=&quot;10007&quot;&gt;&lt;property id=&quot;20148&quot; value=&quot;5&quot;/&gt;&lt;property id=&quot;20300&quot; value=&quot;Slide 4&quot;/&gt;&lt;property id=&quot;20307&quot; value=&quot;262&quot;/&gt;&lt;/object&gt;&lt;object type=&quot;3&quot; unique_id=&quot;10008&quot;&gt;&lt;property id=&quot;20148&quot; value=&quot;5&quot;/&gt;&lt;property id=&quot;20300&quot; value=&quot;Slide 5 - &amp;quot;Word Root Examples&amp;quot;&quot;/&gt;&lt;property id=&quot;20307&quot; value=&quot;263&quot;/&gt;&lt;/object&gt;&lt;object type=&quot;3&quot; unique_id=&quot;10009&quot;&gt;&lt;property id=&quot;20148&quot; value=&quot;5&quot;/&gt;&lt;property id=&quot;20300&quot; value=&quot;Slide 6 - &amp;quot;Combining Forms&amp;quot;&quot;/&gt;&lt;property id=&quot;20307&quot; value=&quot;264&quot;/&gt;&lt;/object&gt;&lt;object type=&quot;3&quot; unique_id=&quot;10010&quot;&gt;&lt;property id=&quot;20148&quot; value=&quot;5&quot;/&gt;&lt;property id=&quot;20300&quot; value=&quot;Slide 7&quot;/&gt;&lt;property id=&quot;20307&quot; value=&quot;265&quot;/&gt;&lt;/object&gt;&lt;object type=&quot;3&quot; unique_id=&quot;10011&quot;&gt;&lt;property id=&quot;20148&quot; value=&quot;5&quot;/&gt;&lt;property id=&quot;20300&quot; value=&quot;Slide 8&quot;/&gt;&lt;property id=&quot;20307&quot; value=&quot;266&quot;/&gt;&lt;/object&gt;&lt;object type=&quot;3&quot; unique_id=&quot;10012&quot;&gt;&lt;property id=&quot;20148&quot; value=&quot;5&quot;/&gt;&lt;property id=&quot;20300&quot; value=&quot;Slide 9 - &amp;quot;Word-Building System&amp;quot;&quot;/&gt;&lt;property id=&quot;20307&quot; value=&quot;267&quot;/&gt;&lt;/object&gt;&lt;object type=&quot;3&quot; unique_id=&quot;10013&quot;&gt;&lt;property id=&quot;20148&quot; value=&quot;5&quot;/&gt;&lt;property id=&quot;20300&quot; value=&quot;Slide 10&quot;/&gt;&lt;property id=&quot;20307&quot; value=&quot;268&quot;/&gt;&lt;/object&gt;&lt;object type=&quot;3&quot; unique_id=&quot;10014&quot;&gt;&lt;property id=&quot;20148&quot; value=&quot;5&quot;/&gt;&lt;property id=&quot;20300&quot; value=&quot;Slide 11&quot;/&gt;&lt;property id=&quot;20307&quot; value=&quot;270&quot;/&gt;&lt;/object&gt;&lt;object type=&quot;3&quot; unique_id=&quot;10015&quot;&gt;&lt;property id=&quot;20148&quot; value=&quot;5&quot;/&gt;&lt;property id=&quot;20300&quot; value=&quot;Slide 12 - &amp;quot;When to Use a Combining Vowel&amp;quot;&quot;/&gt;&lt;property id=&quot;20307&quot; value=&quot;275&quot;/&gt;&lt;/object&gt;&lt;object type=&quot;3&quot; unique_id=&quot;10016&quot;&gt;&lt;property id=&quot;20148&quot; value=&quot;5&quot;/&gt;&lt;property id=&quot;20300&quot; value=&quot;Slide 13&quot;/&gt;&lt;property id=&quot;20307&quot; value=&quot;332&quot;/&gt;&lt;/object&gt;&lt;object type=&quot;3&quot; unique_id=&quot;10017&quot;&gt;&lt;property id=&quot;20148&quot; value=&quot;5&quot;/&gt;&lt;property id=&quot;20300&quot; value=&quot;Slide 14&quot;/&gt;&lt;property id=&quot;20307&quot; value=&quot;333&quot;/&gt;&lt;/object&gt;&lt;object type=&quot;3&quot; unique_id=&quot;10018&quot;&gt;&lt;property id=&quot;20148&quot; value=&quot;5&quot;/&gt;&lt;property id=&quot;20300&quot; value=&quot;Slide 15&quot;/&gt;&lt;property id=&quot;20307&quot; value=&quot;334&quot;/&gt;&lt;/object&gt;&lt;object type=&quot;3&quot; unique_id=&quot;10019&quot;&gt;&lt;property id=&quot;20148&quot; value=&quot;5&quot;/&gt;&lt;property id=&quot;20300&quot; value=&quot;Slide 16&quot;/&gt;&lt;property id=&quot;20307&quot; value=&quot;335&quot;/&gt;&lt;/object&gt;&lt;object type=&quot;3&quot; unique_id=&quot;10075&quot;&gt;&lt;property id=&quot;20148&quot; value=&quot;5&quot;/&gt;&lt;property id=&quot;20300&quot; value=&quot;Slide 17 - &amp;quot;End of Basic Terminology Lecture&amp;#x0D;&amp;#x0A;Part 1&amp;quot;&quot;/&gt;&lt;property id=&quot;20307&quot; value=&quot;330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4.5|3.4|3.6|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4.4|4.4|6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4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3.4|3.4|2.8|3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5.3|8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4.4|6.1|14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6.8|5.5|5.6|7.1|5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7.3|7.8|8.1|4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7.9|3.5|6.4|12.8|15.5|5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1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6C325D36D5AD459204543193189004" ma:contentTypeVersion="1" ma:contentTypeDescription="Create a new document." ma:contentTypeScope="" ma:versionID="aaeba8e6b2908c3bcfb1a63bdfac9664">
  <xsd:schema xmlns:xsd="http://www.w3.org/2001/XMLSchema" xmlns:xs="http://www.w3.org/2001/XMLSchema" xmlns:p="http://schemas.microsoft.com/office/2006/metadata/properties" xmlns:ns2="734a1647-99e7-4494-a870-a23f97adf3c9" targetNamespace="http://schemas.microsoft.com/office/2006/metadata/properties" ma:root="true" ma:fieldsID="32a73d4ad553d972b9ffa4c8475d5f5e" ns2:_="">
    <xsd:import namespace="734a1647-99e7-4494-a870-a23f97adf3c9"/>
    <xsd:element name="properties">
      <xsd:complexType>
        <xsd:sequence>
          <xsd:element name="documentManagement">
            <xsd:complexType>
              <xsd:all>
                <xsd:element ref="ns2:Hyper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a1647-99e7-4494-a870-a23f97adf3c9" elementFormDefault="qualified">
    <xsd:import namespace="http://schemas.microsoft.com/office/2006/documentManagement/types"/>
    <xsd:import namespace="http://schemas.microsoft.com/office/infopath/2007/PartnerControls"/>
    <xsd:element name="Hyperlink" ma:index="8" nillable="true" ma:displayName="Hyperlink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yperlink xmlns="734a1647-99e7-4494-a870-a23f97adf3c9">
      <Url xsi:nil="true"/>
      <Description xsi:nil="true"/>
    </Hyperlink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B421D0-F78E-449F-A618-37A5C4E4CEE3}"/>
</file>

<file path=customXml/itemProps2.xml><?xml version="1.0" encoding="utf-8"?>
<ds:datastoreItem xmlns:ds="http://schemas.openxmlformats.org/officeDocument/2006/customXml" ds:itemID="{08AFCA45-7C38-4FEA-8B1E-7A7BAD00AE7B}"/>
</file>

<file path=customXml/itemProps3.xml><?xml version="1.0" encoding="utf-8"?>
<ds:datastoreItem xmlns:ds="http://schemas.openxmlformats.org/officeDocument/2006/customXml" ds:itemID="{7812D436-D0D1-485C-B62C-E5C7D17C64C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</TotalTime>
  <Words>447</Words>
  <Application>Microsoft Office PowerPoint</Application>
  <PresentationFormat>On-screen Show (4:3)</PresentationFormat>
  <Paragraphs>128</Paragraphs>
  <Slides>17</Slides>
  <Notes>17</Notes>
  <HiddenSlides>0</HiddenSlides>
  <MMClips>17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Medical Terminology</vt:lpstr>
      <vt:lpstr>Basic Elements of a Medical Word</vt:lpstr>
      <vt:lpstr>Word Root</vt:lpstr>
      <vt:lpstr>Slide 4</vt:lpstr>
      <vt:lpstr>Word Root Examples</vt:lpstr>
      <vt:lpstr>Combining Forms</vt:lpstr>
      <vt:lpstr>Slide 7</vt:lpstr>
      <vt:lpstr>Slide 8</vt:lpstr>
      <vt:lpstr>Word-Building System</vt:lpstr>
      <vt:lpstr>Slide 10</vt:lpstr>
      <vt:lpstr>Slide 11</vt:lpstr>
      <vt:lpstr>When to Use a Combining Vowel</vt:lpstr>
      <vt:lpstr>Slide 13</vt:lpstr>
      <vt:lpstr>Slide 14</vt:lpstr>
      <vt:lpstr>Slide 15</vt:lpstr>
      <vt:lpstr>Slide 16</vt:lpstr>
      <vt:lpstr>End of Basic Terminology Lecture Part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A. Hartner</dc:creator>
  <cp:lastModifiedBy>Christine</cp:lastModifiedBy>
  <cp:revision>64</cp:revision>
  <dcterms:created xsi:type="dcterms:W3CDTF">2012-09-26T13:31:51Z</dcterms:created>
  <dcterms:modified xsi:type="dcterms:W3CDTF">2012-11-17T16:56:37Z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0x010100BB6C325D36D5AD459204543193189004</vt:lpwstr>
  </property>
</Properties>
</file>